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3" r:id="rId6"/>
    <p:sldId id="265" r:id="rId7"/>
    <p:sldId id="258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iott, Apryll" initials="EA" lastIdx="1" clrIdx="0">
    <p:extLst>
      <p:ext uri="{19B8F6BF-5375-455C-9EA6-DF929625EA0E}">
        <p15:presenceInfo xmlns:p15="http://schemas.microsoft.com/office/powerpoint/2012/main" userId="S-1-5-21-746137067-1500820517-1801674531-41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3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5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4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1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8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8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8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6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3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5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4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7930D-1D54-4762-BB0E-02CCFD4F924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14D8F-D8D7-474C-80F7-26C7DF650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dc.gov/poxvirus/monkeypox/response/2022/us-map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dc.gov/poxvirus/monkeypox/clinicians/smallpox-vaccine.html#:%7E:text=The%20Advisory%20Committee%20on%20Immunization,%2Dexposure%20prophylaxis%20(PrEP).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Monkeypox</a:t>
            </a:r>
            <a:r>
              <a:rPr lang="en-US" b="1" dirty="0"/>
              <a:t> (MPV) </a:t>
            </a:r>
            <a:br>
              <a:rPr lang="en-US" b="1" dirty="0"/>
            </a:br>
            <a:r>
              <a:rPr lang="en-US" b="1" dirty="0"/>
              <a:t>  Situational Update </a:t>
            </a: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Apryll Elliott, M. Ed., BSN RN, PEL-SN</a:t>
            </a:r>
          </a:p>
          <a:p>
            <a:r>
              <a:rPr lang="en-US" dirty="0"/>
              <a:t>Assistant Director for Communicable Disease</a:t>
            </a:r>
          </a:p>
          <a:p>
            <a:r>
              <a:rPr lang="en-US" dirty="0"/>
              <a:t>07/25/2022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C5640-2558-49C4-89BF-5CCCED52F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231" y="5925443"/>
            <a:ext cx="1849149" cy="8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9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MPV</a:t>
            </a:r>
            <a:br>
              <a:rPr lang="en-US" b="1" dirty="0"/>
            </a:br>
            <a:r>
              <a:rPr lang="en-US" b="1" dirty="0"/>
              <a:t>Current Data Trends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Data as of 07/25/2022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b="1" dirty="0"/>
              <a:t>Data Source: </a:t>
            </a:r>
            <a:r>
              <a:rPr lang="en-US" sz="1800" dirty="0">
                <a:hlinkClick r:id="rId2"/>
              </a:rPr>
              <a:t>https://www.cdc.gov/poxvirus/monkeypox/response/2022/us-map.html</a:t>
            </a:r>
            <a:r>
              <a:rPr lang="en-US" sz="18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C5640-2558-49C4-89BF-5CCCED52F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9231" y="5925443"/>
            <a:ext cx="1849149" cy="827778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763772"/>
              </p:ext>
            </p:extLst>
          </p:nvPr>
        </p:nvGraphicFramePr>
        <p:xfrm>
          <a:off x="2205736" y="294843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33789728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854159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Geographical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Cases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314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Globally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18,095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87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United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3,487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103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Illinois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746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Kane County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01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66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Monkeypox</a:t>
            </a:r>
            <a:br>
              <a:rPr lang="en-US" b="1" dirty="0"/>
            </a:br>
            <a:r>
              <a:rPr lang="en-US" b="1" dirty="0"/>
              <a:t>(MPV)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Mode of Transmission</a:t>
            </a:r>
          </a:p>
          <a:p>
            <a:pPr lvl="1"/>
            <a:r>
              <a:rPr lang="en-US" dirty="0"/>
              <a:t>close personal contact, including kissing, sex, and other skin-to-skin or face-to-face contact. </a:t>
            </a:r>
          </a:p>
          <a:p>
            <a:r>
              <a:rPr lang="en-US" b="1" dirty="0"/>
              <a:t>Incubation Period </a:t>
            </a:r>
          </a:p>
          <a:p>
            <a:pPr lvl="1"/>
            <a:r>
              <a:rPr lang="en-US" dirty="0"/>
              <a:t>ranges </a:t>
            </a:r>
            <a:r>
              <a:rPr lang="en-US"/>
              <a:t>from 5-21 </a:t>
            </a:r>
            <a:r>
              <a:rPr lang="en-US" dirty="0"/>
              <a:t>days with an average incubation </a:t>
            </a:r>
            <a:r>
              <a:rPr lang="en-US"/>
              <a:t>of 7-14 </a:t>
            </a:r>
            <a:r>
              <a:rPr lang="en-US" dirty="0"/>
              <a:t>days</a:t>
            </a:r>
          </a:p>
          <a:p>
            <a:r>
              <a:rPr lang="en-US" b="1" dirty="0"/>
              <a:t>Infectious</a:t>
            </a:r>
            <a:r>
              <a:rPr lang="en-US" dirty="0"/>
              <a:t> </a:t>
            </a:r>
            <a:r>
              <a:rPr lang="en-US" b="1" dirty="0"/>
              <a:t>Period</a:t>
            </a:r>
          </a:p>
          <a:p>
            <a:pPr lvl="1"/>
            <a:r>
              <a:rPr lang="en-US" dirty="0"/>
              <a:t>begins at the onset of symptoms and ends once all lesions have crusted over, fallen off and new healthy skin is visible</a:t>
            </a:r>
          </a:p>
          <a:p>
            <a:r>
              <a:rPr lang="en-US" b="1" dirty="0"/>
              <a:t>Illness Duration </a:t>
            </a:r>
          </a:p>
          <a:p>
            <a:pPr lvl="1"/>
            <a:r>
              <a:rPr lang="en-US" dirty="0"/>
              <a:t>typically 2 to 4 weeks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C5640-2558-49C4-89BF-5CCCED52F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231" y="5925443"/>
            <a:ext cx="1849149" cy="8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35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11454-A0FE-4799-BCCA-FECF00D4A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9224"/>
            <a:ext cx="10515600" cy="7977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MPV Signs and Symptoms </a:t>
            </a:r>
            <a:br>
              <a:rPr lang="en-US" b="1" dirty="0"/>
            </a:br>
            <a:r>
              <a:rPr lang="en-US" sz="2700" b="1" dirty="0"/>
              <a:t>*The patient may or may not experience prodrome prior to rash*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1AA4F-8122-4C77-8106-612BFBB59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584192" cy="4351338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sz="2600" dirty="0"/>
              <a:t>Fever or Chills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600" dirty="0"/>
              <a:t>Headache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600" dirty="0"/>
              <a:t>Muscle Ache or backache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600" dirty="0"/>
              <a:t>Swollen Lymph Nodes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600" dirty="0"/>
              <a:t>Exhaustion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600" dirty="0"/>
              <a:t>Rash, Bumps or Blisters</a:t>
            </a:r>
          </a:p>
          <a:p>
            <a:pPr lvl="1"/>
            <a:r>
              <a:rPr lang="en-US" dirty="0"/>
              <a:t>May appear anywhere on the body, including genitals. May look similar to syphilis, herpes, or other common skin rashes</a:t>
            </a:r>
          </a:p>
          <a:p>
            <a:r>
              <a:rPr lang="en-US" dirty="0"/>
              <a:t>May present as co-infection sexually transmitted infections (STIs)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7C4E01-03B3-49F0-BB1E-69362A1CA3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24186" y="1827822"/>
            <a:ext cx="5537147" cy="37607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DC7142-41DA-4248-AE6E-DDD6DE427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759" y="5967159"/>
            <a:ext cx="1849149" cy="8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3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Monkeypox</a:t>
            </a:r>
            <a:br>
              <a:rPr lang="en-US" b="1" dirty="0"/>
            </a:br>
            <a:r>
              <a:rPr lang="en-US" b="1" dirty="0"/>
              <a:t>(MPV)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199" y="1574356"/>
            <a:ext cx="5375313" cy="4764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Patient History and Presentation </a:t>
            </a:r>
          </a:p>
          <a:p>
            <a:pPr lvl="1"/>
            <a:r>
              <a:rPr lang="en-US" dirty="0"/>
              <a:t>Determine if, within 21 days of illness onset the individual has:</a:t>
            </a:r>
          </a:p>
          <a:p>
            <a:pPr lvl="2"/>
            <a:r>
              <a:rPr lang="en-US" dirty="0"/>
              <a:t>Had contact, including sexual, with anyone with a rash or confirmed/probable </a:t>
            </a:r>
            <a:r>
              <a:rPr lang="en-US" dirty="0" err="1"/>
              <a:t>monkeypox</a:t>
            </a:r>
            <a:endParaRPr lang="en-US" dirty="0"/>
          </a:p>
          <a:p>
            <a:pPr lvl="2"/>
            <a:r>
              <a:rPr lang="en-US" dirty="0"/>
              <a:t>Traveled outside the US or to a state with </a:t>
            </a:r>
            <a:r>
              <a:rPr lang="en-US" dirty="0" err="1"/>
              <a:t>monkeypox</a:t>
            </a:r>
            <a:r>
              <a:rPr lang="en-US" dirty="0"/>
              <a:t> cases</a:t>
            </a:r>
          </a:p>
          <a:p>
            <a:pPr lvl="2"/>
            <a:r>
              <a:rPr lang="en-US" dirty="0"/>
              <a:t>Had contact with a dead or live wild animal or exotic pet endemic to Africa</a:t>
            </a:r>
          </a:p>
          <a:p>
            <a:pPr lvl="2"/>
            <a:r>
              <a:rPr lang="en-US" dirty="0"/>
              <a:t>Examine patient for deep-seated and well-circumscribed lesions, often with central </a:t>
            </a:r>
            <a:r>
              <a:rPr lang="en-US" dirty="0" err="1"/>
              <a:t>umbilication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Obtain swabs 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0" indent="0" algn="ctr">
              <a:buNone/>
            </a:pP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C5640-2558-49C4-89BF-5CCCED52F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231" y="5925443"/>
            <a:ext cx="1849149" cy="827778"/>
          </a:xfrm>
          <a:prstGeom prst="rect">
            <a:avLst/>
          </a:prstGeom>
        </p:spPr>
      </p:pic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B539B2AF-7CF1-4A4F-99AD-A63BBBFF0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3512" y="1574356"/>
            <a:ext cx="5806954" cy="31929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27113" y="6211669"/>
            <a:ext cx="9462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Any person, regardless of gender identity or sexual orientation, can acquire and spread </a:t>
            </a:r>
            <a:r>
              <a:rPr lang="en-US" dirty="0" err="1">
                <a:solidFill>
                  <a:srgbClr val="FF0000"/>
                </a:solidFill>
              </a:rPr>
              <a:t>monkeypox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20175" y="4684226"/>
            <a:ext cx="3944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May rapidly progress through stages </a:t>
            </a:r>
          </a:p>
        </p:txBody>
      </p:sp>
    </p:spTree>
    <p:extLst>
      <p:ext uri="{BB962C8B-B14F-4D97-AF65-F5344CB8AC3E}">
        <p14:creationId xmlns:p14="http://schemas.microsoft.com/office/powerpoint/2010/main" val="390224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Testing for MPV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Commercial laboratories </a:t>
            </a:r>
          </a:p>
          <a:p>
            <a:pPr lvl="1"/>
            <a:r>
              <a:rPr lang="en-US" dirty="0" err="1"/>
              <a:t>Labcorp</a:t>
            </a:r>
            <a:endParaRPr lang="en-US" dirty="0"/>
          </a:p>
          <a:p>
            <a:pPr lvl="1"/>
            <a:r>
              <a:rPr lang="en-US" dirty="0"/>
              <a:t>Mayo Clinic </a:t>
            </a:r>
          </a:p>
          <a:p>
            <a:pPr lvl="1"/>
            <a:r>
              <a:rPr lang="en-US" dirty="0"/>
              <a:t>Quest Diagnostics</a:t>
            </a:r>
          </a:p>
          <a:p>
            <a:pPr lvl="1"/>
            <a:r>
              <a:rPr lang="en-US" dirty="0"/>
              <a:t>Aegis Laboratories </a:t>
            </a:r>
          </a:p>
          <a:p>
            <a:r>
              <a:rPr lang="en-US" b="1" dirty="0"/>
              <a:t>IDPH Laboratories </a:t>
            </a:r>
          </a:p>
          <a:p>
            <a:r>
              <a:rPr lang="en-US" b="1" dirty="0"/>
              <a:t>CDC Confirmatory Testing </a:t>
            </a:r>
          </a:p>
        </p:txBody>
      </p:sp>
    </p:spTree>
    <p:extLst>
      <p:ext uri="{BB962C8B-B14F-4D97-AF65-F5344CB8AC3E}">
        <p14:creationId xmlns:p14="http://schemas.microsoft.com/office/powerpoint/2010/main" val="212111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MPV</a:t>
            </a:r>
            <a:br>
              <a:rPr lang="en-US" b="1" dirty="0"/>
            </a:br>
            <a:r>
              <a:rPr lang="en-US" b="1" dirty="0"/>
              <a:t>Vaccine Update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KCHD received first shipment of </a:t>
            </a:r>
            <a:r>
              <a:rPr lang="en-US" sz="4400" dirty="0" err="1"/>
              <a:t>Jynneos</a:t>
            </a:r>
            <a:r>
              <a:rPr lang="en-US" sz="4400" dirty="0"/>
              <a:t> vaccine July 15</a:t>
            </a:r>
            <a:r>
              <a:rPr lang="en-US" sz="4400" baseline="30000" dirty="0"/>
              <a:t>th</a:t>
            </a:r>
            <a:r>
              <a:rPr lang="en-US" sz="4400" dirty="0"/>
              <a:t> 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KCHD began redistribution:</a:t>
            </a:r>
          </a:p>
          <a:p>
            <a:pPr lvl="1"/>
            <a:r>
              <a:rPr lang="en-US" sz="4400" dirty="0"/>
              <a:t>Open Door</a:t>
            </a:r>
          </a:p>
          <a:p>
            <a:pPr lvl="1"/>
            <a:r>
              <a:rPr lang="en-US" sz="4400" dirty="0"/>
              <a:t>VNA Health Care</a:t>
            </a:r>
          </a:p>
          <a:p>
            <a:endParaRPr lang="en-US" sz="4400" dirty="0"/>
          </a:p>
          <a:p>
            <a:pPr marL="0" indent="0">
              <a:buNone/>
            </a:pPr>
            <a:endParaRPr lang="en-US" sz="4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C5640-2558-49C4-89BF-5CCCED52F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231" y="5925443"/>
            <a:ext cx="1849149" cy="8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1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MPV</a:t>
            </a:r>
            <a:br>
              <a:rPr lang="en-US" b="1" dirty="0"/>
            </a:br>
            <a:r>
              <a:rPr lang="en-US" b="1" dirty="0"/>
              <a:t>Prioritization of </a:t>
            </a:r>
            <a:r>
              <a:rPr lang="en-US" b="1" dirty="0" err="1"/>
              <a:t>Jynneos</a:t>
            </a:r>
            <a:r>
              <a:rPr lang="en-US" b="1" dirty="0"/>
              <a:t> Vaccine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PEP++ (Expanded Post-Exposure Prophylaxis) </a:t>
            </a:r>
          </a:p>
          <a:p>
            <a:pPr lvl="1"/>
            <a:r>
              <a:rPr lang="en-US" sz="3200" dirty="0"/>
              <a:t>gay, bisexual, and other MSM (cisgender or transgender) ages 18 and older and who have had multiple or anonymous sex partners or engaged in high-risk sexual activities in the past 14 days</a:t>
            </a:r>
          </a:p>
          <a:p>
            <a:pPr marL="0" indent="0">
              <a:buNone/>
            </a:pPr>
            <a:r>
              <a:rPr lang="en-US" b="1" dirty="0"/>
              <a:t>PEP (Post –Exposure Prophylaxis)</a:t>
            </a:r>
          </a:p>
          <a:p>
            <a:pPr lvl="1"/>
            <a:r>
              <a:rPr lang="en-US" dirty="0"/>
              <a:t>Named contacts of identified cases in occupational and community settings</a:t>
            </a:r>
          </a:p>
          <a:p>
            <a:pPr marL="0" indent="0">
              <a:buNone/>
            </a:pPr>
            <a:r>
              <a:rPr lang="en-US" b="1" dirty="0" err="1"/>
              <a:t>PreP</a:t>
            </a:r>
            <a:r>
              <a:rPr lang="en-US" b="1" dirty="0"/>
              <a:t> (</a:t>
            </a:r>
            <a:r>
              <a:rPr lang="en-US" b="1" dirty="0" err="1"/>
              <a:t>Preexposure</a:t>
            </a:r>
            <a:r>
              <a:rPr lang="en-US" b="1" dirty="0"/>
              <a:t> Prophylaxis) </a:t>
            </a:r>
          </a:p>
          <a:p>
            <a:pPr lvl="1"/>
            <a:r>
              <a:rPr lang="en-US" dirty="0"/>
              <a:t>People at occupation risk according to </a:t>
            </a:r>
            <a:r>
              <a:rPr lang="en-US" dirty="0">
                <a:hlinkClick r:id="rId2"/>
              </a:rPr>
              <a:t>ACIP guidance</a:t>
            </a:r>
            <a:r>
              <a:rPr lang="en-US" dirty="0"/>
              <a:t> which includes lab works, selected clinicians, and response team members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C5640-2558-49C4-89BF-5CCCED52F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9231" y="5925443"/>
            <a:ext cx="1849149" cy="8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36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MPV </a:t>
            </a:r>
            <a:br>
              <a:rPr lang="en-US" b="1" dirty="0"/>
            </a:br>
            <a:r>
              <a:rPr lang="en-US" b="1" dirty="0"/>
              <a:t>Reducing Stigma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Describe </a:t>
            </a:r>
            <a:r>
              <a:rPr lang="en-US" dirty="0" err="1"/>
              <a:t>monkeypox</a:t>
            </a:r>
            <a:r>
              <a:rPr lang="en-US" dirty="0"/>
              <a:t> as a legitimate public health issues that is relevant to all people </a:t>
            </a:r>
          </a:p>
          <a:p>
            <a:r>
              <a:rPr lang="en-US" dirty="0"/>
              <a:t>Educate about </a:t>
            </a:r>
            <a:r>
              <a:rPr lang="en-US" dirty="0" err="1"/>
              <a:t>monkeypox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How is it spread</a:t>
            </a:r>
          </a:p>
          <a:p>
            <a:pPr lvl="1"/>
            <a:r>
              <a:rPr lang="en-US" dirty="0"/>
              <a:t>Encourage seek health care if experiencing </a:t>
            </a:r>
            <a:r>
              <a:rPr lang="en-US" dirty="0" err="1"/>
              <a:t>monkeypox</a:t>
            </a:r>
            <a:r>
              <a:rPr lang="en-US" dirty="0"/>
              <a:t>-like symptoms</a:t>
            </a:r>
          </a:p>
          <a:p>
            <a:r>
              <a:rPr lang="en-US" dirty="0"/>
              <a:t>Frame the image of </a:t>
            </a:r>
            <a:r>
              <a:rPr lang="en-US" dirty="0" err="1"/>
              <a:t>monkeypox</a:t>
            </a:r>
            <a:r>
              <a:rPr lang="en-US" dirty="0"/>
              <a:t> by</a:t>
            </a:r>
          </a:p>
          <a:p>
            <a:pPr lvl="1"/>
            <a:r>
              <a:rPr lang="en-US" dirty="0"/>
              <a:t>Using inclusive language </a:t>
            </a:r>
          </a:p>
          <a:p>
            <a:pPr lvl="1"/>
            <a:r>
              <a:rPr lang="en-US" dirty="0"/>
              <a:t>Using language that resonates with the audience</a:t>
            </a:r>
          </a:p>
          <a:p>
            <a:pPr lvl="1"/>
            <a:r>
              <a:rPr lang="en-US" dirty="0"/>
              <a:t>Emphasizing prevention strategies, symptom recognition, and the treatable nature of </a:t>
            </a:r>
            <a:r>
              <a:rPr lang="en-US" dirty="0" err="1"/>
              <a:t>monkeypox</a:t>
            </a:r>
            <a:r>
              <a:rPr lang="en-US" dirty="0"/>
              <a:t> to minimize fear and promote action and sense of personal agency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C5640-2558-49C4-89BF-5CCCED52F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231" y="5925443"/>
            <a:ext cx="1849149" cy="82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4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512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Monkeypox (MPV)    Situational Update  </vt:lpstr>
      <vt:lpstr>MPV Current Data Trends</vt:lpstr>
      <vt:lpstr>Monkeypox (MPV)</vt:lpstr>
      <vt:lpstr>MPV Signs and Symptoms  *The patient may or may not experience prodrome prior to rash* </vt:lpstr>
      <vt:lpstr>Monkeypox (MPV)</vt:lpstr>
      <vt:lpstr>Testing for MPV</vt:lpstr>
      <vt:lpstr>MPV Vaccine Update</vt:lpstr>
      <vt:lpstr>MPV Prioritization of Jynneos Vaccine</vt:lpstr>
      <vt:lpstr>MPV  Reducing Stigma</vt:lpstr>
    </vt:vector>
  </TitlesOfParts>
  <Company>Kane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Monkeypox (MPV)    Situational Update</dc:title>
  <dc:creator>Elliott, Apryll</dc:creator>
  <cp:lastModifiedBy>Dorothea Poulos</cp:lastModifiedBy>
  <cp:revision>14</cp:revision>
  <dcterms:created xsi:type="dcterms:W3CDTF">2022-07-25T15:20:13Z</dcterms:created>
  <dcterms:modified xsi:type="dcterms:W3CDTF">2022-07-29T11:21:01Z</dcterms:modified>
</cp:coreProperties>
</file>